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image6.jpg" ContentType="image/jpeg"/>
  <Override PartName="/ppt/media/image7.jpg" ContentType="image/jpeg"/>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300" r:id="rId3"/>
    <p:sldId id="297" r:id="rId4"/>
    <p:sldId id="303" r:id="rId5"/>
    <p:sldId id="302" r:id="rId6"/>
    <p:sldId id="299" r:id="rId7"/>
    <p:sldId id="301" r:id="rId8"/>
    <p:sldId id="296" r:id="rId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lvatore carino" initials="sc" lastIdx="1" clrIdx="0">
    <p:extLst>
      <p:ext uri="{19B8F6BF-5375-455C-9EA6-DF929625EA0E}">
        <p15:presenceInfo xmlns:p15="http://schemas.microsoft.com/office/powerpoint/2012/main" userId="1b36b325e257dd3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71" autoAdjust="0"/>
    <p:restoredTop sz="94712" autoAdjust="0"/>
  </p:normalViewPr>
  <p:slideViewPr>
    <p:cSldViewPr snapToGrid="0">
      <p:cViewPr varScale="1">
        <p:scale>
          <a:sx n="81" d="100"/>
          <a:sy n="81" d="100"/>
        </p:scale>
        <p:origin x="25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1FD89-3FE0-4293-97CF-FE6E7C8A06DE}" type="datetimeFigureOut">
              <a:rPr lang="it-IT" smtClean="0"/>
              <a:t>07/04/2022</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D5B050-AAB1-441D-9150-FDF2D22500DF}" type="slidenum">
              <a:rPr lang="it-IT" smtClean="0"/>
              <a:t>‹N›</a:t>
            </a:fld>
            <a:endParaRPr lang="it-IT"/>
          </a:p>
        </p:txBody>
      </p:sp>
    </p:spTree>
    <p:extLst>
      <p:ext uri="{BB962C8B-B14F-4D97-AF65-F5344CB8AC3E}">
        <p14:creationId xmlns:p14="http://schemas.microsoft.com/office/powerpoint/2010/main" val="2167228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2D76E09-41B7-FE4E-B099-04DFD58B8CF1}" type="slidenum">
              <a:rPr lang="it-IT" noProof="0" smtClean="0"/>
              <a:t>6</a:t>
            </a:fld>
            <a:endParaRPr lang="it-IT" noProof="0"/>
          </a:p>
        </p:txBody>
      </p:sp>
    </p:spTree>
    <p:extLst>
      <p:ext uri="{BB962C8B-B14F-4D97-AF65-F5344CB8AC3E}">
        <p14:creationId xmlns:p14="http://schemas.microsoft.com/office/powerpoint/2010/main" val="13688509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CAD5B050-AAB1-441D-9150-FDF2D22500DF}" type="slidenum">
              <a:rPr lang="it-IT" smtClean="0"/>
              <a:t>8</a:t>
            </a:fld>
            <a:endParaRPr lang="it-IT"/>
          </a:p>
        </p:txBody>
      </p:sp>
    </p:spTree>
    <p:extLst>
      <p:ext uri="{BB962C8B-B14F-4D97-AF65-F5344CB8AC3E}">
        <p14:creationId xmlns:p14="http://schemas.microsoft.com/office/powerpoint/2010/main" val="2073169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B3FC3614-AF4D-4007-AD71-2E12C08325DF}" type="datetimeFigureOut">
              <a:rPr lang="it-IT" smtClean="0"/>
              <a:t>07/04/2022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6137ACA-81FC-4DB0-9934-C37BB80F72F3}" type="slidenum">
              <a:rPr lang="it-IT" smtClean="0"/>
              <a:t>‹N›</a:t>
            </a:fld>
            <a:endParaRPr lang="it-IT"/>
          </a:p>
        </p:txBody>
      </p:sp>
    </p:spTree>
    <p:extLst>
      <p:ext uri="{BB962C8B-B14F-4D97-AF65-F5344CB8AC3E}">
        <p14:creationId xmlns:p14="http://schemas.microsoft.com/office/powerpoint/2010/main" val="27994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3FC3614-AF4D-4007-AD71-2E12C08325DF}" type="datetimeFigureOut">
              <a:rPr lang="it-IT" smtClean="0"/>
              <a:t>07/04/2022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6137ACA-81FC-4DB0-9934-C37BB80F72F3}" type="slidenum">
              <a:rPr lang="it-IT" smtClean="0"/>
              <a:t>‹N›</a:t>
            </a:fld>
            <a:endParaRPr lang="it-IT"/>
          </a:p>
        </p:txBody>
      </p:sp>
    </p:spTree>
    <p:extLst>
      <p:ext uri="{BB962C8B-B14F-4D97-AF65-F5344CB8AC3E}">
        <p14:creationId xmlns:p14="http://schemas.microsoft.com/office/powerpoint/2010/main" val="4222475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3FC3614-AF4D-4007-AD71-2E12C08325DF}" type="datetimeFigureOut">
              <a:rPr lang="it-IT" smtClean="0"/>
              <a:t>07/04/2022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6137ACA-81FC-4DB0-9934-C37BB80F72F3}" type="slidenum">
              <a:rPr lang="it-IT" smtClean="0"/>
              <a:t>‹N›</a:t>
            </a:fld>
            <a:endParaRPr lang="it-IT"/>
          </a:p>
        </p:txBody>
      </p:sp>
    </p:spTree>
    <p:extLst>
      <p:ext uri="{BB962C8B-B14F-4D97-AF65-F5344CB8AC3E}">
        <p14:creationId xmlns:p14="http://schemas.microsoft.com/office/powerpoint/2010/main" val="835351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3FC3614-AF4D-4007-AD71-2E12C08325DF}" type="datetimeFigureOut">
              <a:rPr lang="it-IT" smtClean="0"/>
              <a:t>07/04/2022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6137ACA-81FC-4DB0-9934-C37BB80F72F3}" type="slidenum">
              <a:rPr lang="it-IT" smtClean="0"/>
              <a:t>‹N›</a:t>
            </a:fld>
            <a:endParaRPr lang="it-IT"/>
          </a:p>
        </p:txBody>
      </p:sp>
    </p:spTree>
    <p:extLst>
      <p:ext uri="{BB962C8B-B14F-4D97-AF65-F5344CB8AC3E}">
        <p14:creationId xmlns:p14="http://schemas.microsoft.com/office/powerpoint/2010/main" val="2797628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B3FC3614-AF4D-4007-AD71-2E12C08325DF}" type="datetimeFigureOut">
              <a:rPr lang="it-IT" smtClean="0"/>
              <a:t>07/04/2022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6137ACA-81FC-4DB0-9934-C37BB80F72F3}" type="slidenum">
              <a:rPr lang="it-IT" smtClean="0"/>
              <a:t>‹N›</a:t>
            </a:fld>
            <a:endParaRPr lang="it-IT"/>
          </a:p>
        </p:txBody>
      </p:sp>
    </p:spTree>
    <p:extLst>
      <p:ext uri="{BB962C8B-B14F-4D97-AF65-F5344CB8AC3E}">
        <p14:creationId xmlns:p14="http://schemas.microsoft.com/office/powerpoint/2010/main" val="370364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B3FC3614-AF4D-4007-AD71-2E12C08325DF}" type="datetimeFigureOut">
              <a:rPr lang="it-IT" smtClean="0"/>
              <a:t>07/04/2022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6137ACA-81FC-4DB0-9934-C37BB80F72F3}" type="slidenum">
              <a:rPr lang="it-IT" smtClean="0"/>
              <a:t>‹N›</a:t>
            </a:fld>
            <a:endParaRPr lang="it-IT"/>
          </a:p>
        </p:txBody>
      </p:sp>
    </p:spTree>
    <p:extLst>
      <p:ext uri="{BB962C8B-B14F-4D97-AF65-F5344CB8AC3E}">
        <p14:creationId xmlns:p14="http://schemas.microsoft.com/office/powerpoint/2010/main" val="1515011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B3FC3614-AF4D-4007-AD71-2E12C08325DF}" type="datetimeFigureOut">
              <a:rPr lang="it-IT" smtClean="0"/>
              <a:t>07/04/2022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66137ACA-81FC-4DB0-9934-C37BB80F72F3}" type="slidenum">
              <a:rPr lang="it-IT" smtClean="0"/>
              <a:t>‹N›</a:t>
            </a:fld>
            <a:endParaRPr lang="it-IT"/>
          </a:p>
        </p:txBody>
      </p:sp>
    </p:spTree>
    <p:extLst>
      <p:ext uri="{BB962C8B-B14F-4D97-AF65-F5344CB8AC3E}">
        <p14:creationId xmlns:p14="http://schemas.microsoft.com/office/powerpoint/2010/main" val="3478578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B3FC3614-AF4D-4007-AD71-2E12C08325DF}" type="datetimeFigureOut">
              <a:rPr lang="it-IT" smtClean="0"/>
              <a:t>07/04/2022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66137ACA-81FC-4DB0-9934-C37BB80F72F3}" type="slidenum">
              <a:rPr lang="it-IT" smtClean="0"/>
              <a:t>‹N›</a:t>
            </a:fld>
            <a:endParaRPr lang="it-IT"/>
          </a:p>
        </p:txBody>
      </p:sp>
    </p:spTree>
    <p:extLst>
      <p:ext uri="{BB962C8B-B14F-4D97-AF65-F5344CB8AC3E}">
        <p14:creationId xmlns:p14="http://schemas.microsoft.com/office/powerpoint/2010/main" val="2157559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B3FC3614-AF4D-4007-AD71-2E12C08325DF}" type="datetimeFigureOut">
              <a:rPr lang="it-IT" smtClean="0"/>
              <a:t>07/04/2022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66137ACA-81FC-4DB0-9934-C37BB80F72F3}" type="slidenum">
              <a:rPr lang="it-IT" smtClean="0"/>
              <a:t>‹N›</a:t>
            </a:fld>
            <a:endParaRPr lang="it-IT"/>
          </a:p>
        </p:txBody>
      </p:sp>
    </p:spTree>
    <p:extLst>
      <p:ext uri="{BB962C8B-B14F-4D97-AF65-F5344CB8AC3E}">
        <p14:creationId xmlns:p14="http://schemas.microsoft.com/office/powerpoint/2010/main" val="1453776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B3FC3614-AF4D-4007-AD71-2E12C08325DF}" type="datetimeFigureOut">
              <a:rPr lang="it-IT" smtClean="0"/>
              <a:t>07/04/2022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6137ACA-81FC-4DB0-9934-C37BB80F72F3}" type="slidenum">
              <a:rPr lang="it-IT" smtClean="0"/>
              <a:t>‹N›</a:t>
            </a:fld>
            <a:endParaRPr lang="it-IT"/>
          </a:p>
        </p:txBody>
      </p:sp>
    </p:spTree>
    <p:extLst>
      <p:ext uri="{BB962C8B-B14F-4D97-AF65-F5344CB8AC3E}">
        <p14:creationId xmlns:p14="http://schemas.microsoft.com/office/powerpoint/2010/main" val="1509510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B3FC3614-AF4D-4007-AD71-2E12C08325DF}" type="datetimeFigureOut">
              <a:rPr lang="it-IT" smtClean="0"/>
              <a:t>07/04/2022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6137ACA-81FC-4DB0-9934-C37BB80F72F3}" type="slidenum">
              <a:rPr lang="it-IT" smtClean="0"/>
              <a:t>‹N›</a:t>
            </a:fld>
            <a:endParaRPr lang="it-IT"/>
          </a:p>
        </p:txBody>
      </p:sp>
    </p:spTree>
    <p:extLst>
      <p:ext uri="{BB962C8B-B14F-4D97-AF65-F5344CB8AC3E}">
        <p14:creationId xmlns:p14="http://schemas.microsoft.com/office/powerpoint/2010/main" val="1038956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FC3614-AF4D-4007-AD71-2E12C08325DF}" type="datetimeFigureOut">
              <a:rPr lang="it-IT" smtClean="0"/>
              <a:t>07/04/2022</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137ACA-81FC-4DB0-9934-C37BB80F72F3}" type="slidenum">
              <a:rPr lang="it-IT" smtClean="0"/>
              <a:t>‹N›</a:t>
            </a:fld>
            <a:endParaRPr lang="it-IT"/>
          </a:p>
        </p:txBody>
      </p:sp>
    </p:spTree>
    <p:extLst>
      <p:ext uri="{BB962C8B-B14F-4D97-AF65-F5344CB8AC3E}">
        <p14:creationId xmlns:p14="http://schemas.microsoft.com/office/powerpoint/2010/main" val="7736283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1799362" y="1878675"/>
            <a:ext cx="9144000" cy="1180407"/>
          </a:xfrm>
        </p:spPr>
        <p:txBody>
          <a:bodyPr>
            <a:normAutofit fontScale="90000"/>
          </a:bodyPr>
          <a:lstStyle/>
          <a:p>
            <a:r>
              <a:rPr lang="it-IT" sz="2400" b="1" dirty="0" smtClean="0"/>
              <a:t>Progetto Formativo Obbligatorio a Distanza</a:t>
            </a:r>
            <a:br>
              <a:rPr lang="it-IT" sz="2400" b="1" dirty="0" smtClean="0"/>
            </a:br>
            <a:r>
              <a:rPr lang="it-IT" sz="2400" b="1" dirty="0" smtClean="0"/>
              <a:t/>
            </a:r>
            <a:br>
              <a:rPr lang="it-IT" sz="2400" b="1" dirty="0" smtClean="0"/>
            </a:br>
            <a:r>
              <a:rPr lang="it-IT" sz="1400" dirty="0"/>
              <a:t/>
            </a:r>
            <a:br>
              <a:rPr lang="it-IT" sz="1400" dirty="0"/>
            </a:br>
            <a:r>
              <a:rPr lang="it-IT" sz="4000" b="1" dirty="0">
                <a:solidFill>
                  <a:srgbClr val="FFFF00"/>
                </a:solidFill>
              </a:rPr>
              <a:t>MEDICINA DI GENERE LGBTI</a:t>
            </a:r>
            <a:r>
              <a:rPr lang="it-IT" sz="4000" b="1" dirty="0">
                <a:solidFill>
                  <a:schemeClr val="accent2">
                    <a:lumMod val="75000"/>
                  </a:schemeClr>
                </a:solidFill>
              </a:rPr>
              <a:t/>
            </a:r>
            <a:br>
              <a:rPr lang="it-IT" sz="4000" b="1" dirty="0">
                <a:solidFill>
                  <a:schemeClr val="accent2">
                    <a:lumMod val="75000"/>
                  </a:schemeClr>
                </a:solidFill>
              </a:rPr>
            </a:br>
            <a:r>
              <a:rPr lang="it-IT" sz="1400" b="1" dirty="0"/>
              <a:t>1° LIVELLO - PARTE SECONDA </a:t>
            </a:r>
            <a:r>
              <a:rPr lang="it-IT" sz="1400" b="1" dirty="0" smtClean="0"/>
              <a:t>  7 </a:t>
            </a:r>
            <a:r>
              <a:rPr lang="it-IT" sz="1400" b="1" dirty="0"/>
              <a:t>Aprile 2022 </a:t>
            </a:r>
          </a:p>
        </p:txBody>
      </p:sp>
      <p:sp>
        <p:nvSpPr>
          <p:cNvPr id="3" name="Sottotitolo 2"/>
          <p:cNvSpPr>
            <a:spLocks noGrp="1"/>
          </p:cNvSpPr>
          <p:nvPr>
            <p:ph type="subTitle" idx="1"/>
          </p:nvPr>
        </p:nvSpPr>
        <p:spPr>
          <a:xfrm>
            <a:off x="1524000" y="3059083"/>
            <a:ext cx="9144000" cy="2967644"/>
          </a:xfrm>
        </p:spPr>
        <p:txBody>
          <a:bodyPr>
            <a:normAutofit fontScale="85000" lnSpcReduction="20000"/>
          </a:bodyPr>
          <a:lstStyle/>
          <a:p>
            <a:r>
              <a:rPr lang="it-IT" sz="8800" i="1" dirty="0" smtClean="0">
                <a:solidFill>
                  <a:srgbClr val="FF0000"/>
                </a:solidFill>
              </a:rPr>
              <a:t>U-U e Sex </a:t>
            </a:r>
            <a:r>
              <a:rPr lang="it-IT" sz="8800" i="1" dirty="0" err="1" smtClean="0">
                <a:solidFill>
                  <a:srgbClr val="FF0000"/>
                </a:solidFill>
              </a:rPr>
              <a:t>Workers</a:t>
            </a:r>
            <a:endParaRPr lang="it-IT" sz="8800" i="1" dirty="0" smtClean="0">
              <a:solidFill>
                <a:srgbClr val="FF0000"/>
              </a:solidFill>
            </a:endParaRPr>
          </a:p>
          <a:p>
            <a:r>
              <a:rPr lang="it-IT" sz="7000" i="1" dirty="0" smtClean="0">
                <a:solidFill>
                  <a:srgbClr val="FF0000"/>
                </a:solidFill>
              </a:rPr>
              <a:t>Come diminuire lo Stigma </a:t>
            </a:r>
          </a:p>
          <a:p>
            <a:pPr algn="r"/>
            <a:endParaRPr lang="it-IT" dirty="0" smtClean="0"/>
          </a:p>
          <a:p>
            <a:pPr algn="r"/>
            <a:endParaRPr lang="it-IT" dirty="0" smtClean="0"/>
          </a:p>
          <a:p>
            <a:r>
              <a:rPr lang="it-IT" sz="2000" b="1" dirty="0"/>
              <a:t> </a:t>
            </a:r>
            <a:r>
              <a:rPr lang="it-IT" sz="2000" b="1" dirty="0" smtClean="0"/>
              <a:t>                                                                                                     Domenico </a:t>
            </a:r>
            <a:r>
              <a:rPr lang="it-IT" sz="2000" b="1" dirty="0"/>
              <a:t>Nardiello </a:t>
            </a:r>
            <a:r>
              <a:rPr lang="it-IT" sz="2000" b="1" dirty="0" smtClean="0"/>
              <a:t> </a:t>
            </a:r>
          </a:p>
          <a:p>
            <a:pPr algn="r"/>
            <a:r>
              <a:rPr lang="it-IT" sz="1600" dirty="0" smtClean="0"/>
              <a:t>Dirigente Psicologo - ASL </a:t>
            </a:r>
            <a:r>
              <a:rPr lang="it-IT" sz="1600" dirty="0"/>
              <a:t>Napoli 2 Nord </a:t>
            </a:r>
            <a:endParaRPr lang="it-IT" sz="1600" dirty="0" smtClean="0"/>
          </a:p>
          <a:p>
            <a:pPr algn="r"/>
            <a:endParaRPr lang="it-IT" dirty="0"/>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4827" y="386402"/>
            <a:ext cx="3386334" cy="1335718"/>
          </a:xfrm>
          <a:prstGeom prst="rect">
            <a:avLst/>
          </a:prstGeom>
        </p:spPr>
      </p:pic>
      <p:pic>
        <p:nvPicPr>
          <p:cNvPr id="5" name="object 40"/>
          <p:cNvPicPr/>
          <p:nvPr/>
        </p:nvPicPr>
        <p:blipFill>
          <a:blip r:embed="rId3" cstate="print"/>
          <a:stretch>
            <a:fillRect/>
          </a:stretch>
        </p:blipFill>
        <p:spPr>
          <a:xfrm>
            <a:off x="9022081" y="300088"/>
            <a:ext cx="2753314" cy="1422032"/>
          </a:xfrm>
          <a:prstGeom prst="rect">
            <a:avLst/>
          </a:prstGeom>
        </p:spPr>
      </p:pic>
    </p:spTree>
    <p:extLst>
      <p:ext uri="{BB962C8B-B14F-4D97-AF65-F5344CB8AC3E}">
        <p14:creationId xmlns:p14="http://schemas.microsoft.com/office/powerpoint/2010/main" val="49262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83387" y="2780622"/>
            <a:ext cx="4695875" cy="4038208"/>
          </a:xfrm>
        </p:spPr>
        <p:txBody>
          <a:bodyPr>
            <a:normAutofit/>
          </a:bodyPr>
          <a:lstStyle/>
          <a:p>
            <a:pPr marL="0" indent="0">
              <a:buNone/>
            </a:pPr>
            <a:r>
              <a:rPr lang="en-US" dirty="0"/>
              <a:t>People living with HIV can lead long and healthy lives by taking medicines that keep the virus undetectable. People who maintain an undetectable viral load for at least six months cannot transmit HIV though sex. This is known as “undetectable equals </a:t>
            </a:r>
            <a:r>
              <a:rPr lang="en-US" dirty="0" err="1"/>
              <a:t>untransmittable</a:t>
            </a:r>
            <a:r>
              <a:rPr lang="en-US" dirty="0"/>
              <a:t>,” or “U=U</a:t>
            </a:r>
            <a:r>
              <a:rPr lang="en-US" dirty="0" smtClean="0"/>
              <a:t>.”</a:t>
            </a:r>
          </a:p>
          <a:p>
            <a:pPr marL="0" indent="0">
              <a:buNone/>
            </a:pPr>
            <a:endParaRPr lang="en-US"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13392" y="1425280"/>
            <a:ext cx="6742857" cy="4228572"/>
          </a:xfrm>
          <a:prstGeom prst="rect">
            <a:avLst/>
          </a:prstGeom>
        </p:spPr>
      </p:pic>
      <p:sp>
        <p:nvSpPr>
          <p:cNvPr id="5" name="CasellaDiTesto 4"/>
          <p:cNvSpPr txBox="1"/>
          <p:nvPr/>
        </p:nvSpPr>
        <p:spPr>
          <a:xfrm>
            <a:off x="5999833" y="6449498"/>
            <a:ext cx="6056416" cy="369332"/>
          </a:xfrm>
          <a:prstGeom prst="rect">
            <a:avLst/>
          </a:prstGeom>
          <a:noFill/>
        </p:spPr>
        <p:txBody>
          <a:bodyPr wrap="square" rtlCol="0">
            <a:spAutoFit/>
          </a:bodyPr>
          <a:lstStyle/>
          <a:p>
            <a:pPr algn="r"/>
            <a:r>
              <a:rPr lang="en-US" b="1" dirty="0"/>
              <a:t>The New York City Health </a:t>
            </a:r>
            <a:r>
              <a:rPr lang="en-US" b="1" dirty="0" smtClean="0"/>
              <a:t>Department 2016</a:t>
            </a:r>
            <a:endParaRPr lang="it-IT" b="1" dirty="0"/>
          </a:p>
        </p:txBody>
      </p:sp>
      <p:pic>
        <p:nvPicPr>
          <p:cNvPr id="6" name="Immagin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0235" y="0"/>
            <a:ext cx="4214897" cy="2587478"/>
          </a:xfrm>
          <a:prstGeom prst="rect">
            <a:avLst/>
          </a:prstGeom>
        </p:spPr>
      </p:pic>
    </p:spTree>
    <p:extLst>
      <p:ext uri="{BB962C8B-B14F-4D97-AF65-F5344CB8AC3E}">
        <p14:creationId xmlns:p14="http://schemas.microsoft.com/office/powerpoint/2010/main" val="3170618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997527" y="369517"/>
            <a:ext cx="4598344" cy="6339754"/>
          </a:xfrm>
        </p:spPr>
      </p:pic>
      <p:sp>
        <p:nvSpPr>
          <p:cNvPr id="5" name="CasellaDiTesto 4"/>
          <p:cNvSpPr txBox="1"/>
          <p:nvPr/>
        </p:nvSpPr>
        <p:spPr>
          <a:xfrm>
            <a:off x="6246421" y="605642"/>
            <a:ext cx="5011387" cy="5786199"/>
          </a:xfrm>
          <a:prstGeom prst="rect">
            <a:avLst/>
          </a:prstGeom>
          <a:noFill/>
        </p:spPr>
        <p:txBody>
          <a:bodyPr wrap="square" rtlCol="0">
            <a:spAutoFit/>
          </a:bodyPr>
          <a:lstStyle/>
          <a:p>
            <a:pPr algn="ctr"/>
            <a:r>
              <a:rPr lang="it-IT" sz="2800" b="1" dirty="0" smtClean="0">
                <a:solidFill>
                  <a:schemeClr val="accent2">
                    <a:lumMod val="75000"/>
                  </a:schemeClr>
                </a:solidFill>
              </a:rPr>
              <a:t>Nuovo Tabù che le istituzioni non osano promuovere: </a:t>
            </a:r>
          </a:p>
          <a:p>
            <a:pPr algn="ctr"/>
            <a:r>
              <a:rPr lang="it-IT" b="1" dirty="0" smtClean="0">
                <a:solidFill>
                  <a:schemeClr val="accent2">
                    <a:lumMod val="75000"/>
                  </a:schemeClr>
                </a:solidFill>
              </a:rPr>
              <a:t>(NADIR </a:t>
            </a:r>
            <a:r>
              <a:rPr lang="it-IT" b="1" dirty="0" err="1" smtClean="0">
                <a:solidFill>
                  <a:schemeClr val="accent2">
                    <a:lumMod val="75000"/>
                  </a:schemeClr>
                </a:solidFill>
              </a:rPr>
              <a:t>Onlus</a:t>
            </a:r>
            <a:r>
              <a:rPr lang="it-IT" b="1" dirty="0" smtClean="0">
                <a:solidFill>
                  <a:schemeClr val="accent2">
                    <a:lumMod val="75000"/>
                  </a:schemeClr>
                </a:solidFill>
              </a:rPr>
              <a:t>)</a:t>
            </a:r>
          </a:p>
          <a:p>
            <a:endParaRPr lang="it-IT" dirty="0"/>
          </a:p>
          <a:p>
            <a:pPr algn="ctr"/>
            <a:r>
              <a:rPr lang="it-IT" sz="2800" b="1" dirty="0" smtClean="0"/>
              <a:t>Una persona con carica virale HIV non rilevabile </a:t>
            </a:r>
          </a:p>
          <a:p>
            <a:pPr algn="ctr"/>
            <a:r>
              <a:rPr lang="it-IT" sz="2800" b="1" u="sng" dirty="0" smtClean="0"/>
              <a:t>NON è contagiosa</a:t>
            </a:r>
            <a:endParaRPr lang="it-IT" sz="2800" b="1" dirty="0" smtClean="0"/>
          </a:p>
          <a:p>
            <a:endParaRPr lang="it-IT" sz="2800" b="1" dirty="0"/>
          </a:p>
          <a:p>
            <a:r>
              <a:rPr lang="it-IT" sz="2800" b="1" dirty="0" smtClean="0"/>
              <a:t>Sensibilizzare la popolazione sul principio U=U aumenta la sensibilizzazione sul percorso di prevenzione e terapia HIV.</a:t>
            </a:r>
          </a:p>
          <a:p>
            <a:endParaRPr lang="it-IT" dirty="0"/>
          </a:p>
          <a:p>
            <a:r>
              <a:rPr lang="it-IT" b="1" dirty="0" smtClean="0">
                <a:solidFill>
                  <a:schemeClr val="accent2">
                    <a:lumMod val="75000"/>
                  </a:schemeClr>
                </a:solidFill>
              </a:rPr>
              <a:t>U=U non si applica ad altre infezioni </a:t>
            </a:r>
          </a:p>
          <a:p>
            <a:r>
              <a:rPr lang="it-IT" b="1" dirty="0" smtClean="0">
                <a:solidFill>
                  <a:schemeClr val="accent2">
                    <a:lumMod val="75000"/>
                  </a:schemeClr>
                </a:solidFill>
              </a:rPr>
              <a:t>a trasmissione sessuale</a:t>
            </a:r>
            <a:endParaRPr lang="it-IT" b="1" dirty="0">
              <a:solidFill>
                <a:schemeClr val="accent2">
                  <a:lumMod val="75000"/>
                </a:schemeClr>
              </a:solidFill>
            </a:endParaRPr>
          </a:p>
        </p:txBody>
      </p:sp>
    </p:spTree>
    <p:extLst>
      <p:ext uri="{BB962C8B-B14F-4D97-AF65-F5344CB8AC3E}">
        <p14:creationId xmlns:p14="http://schemas.microsoft.com/office/powerpoint/2010/main" val="857647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pic>
        <p:nvPicPr>
          <p:cNvPr id="4" name="Segnaposto contenut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061" y="0"/>
            <a:ext cx="12192000" cy="6858000"/>
          </a:xfrm>
        </p:spPr>
      </p:pic>
    </p:spTree>
    <p:extLst>
      <p:ext uri="{BB962C8B-B14F-4D97-AF65-F5344CB8AC3E}">
        <p14:creationId xmlns:p14="http://schemas.microsoft.com/office/powerpoint/2010/main" val="1021806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5633852" cy="1325563"/>
          </a:xfrm>
        </p:spPr>
        <p:txBody>
          <a:bodyPr>
            <a:normAutofit/>
          </a:bodyPr>
          <a:lstStyle/>
          <a:p>
            <a:pPr algn="ctr"/>
            <a:r>
              <a:rPr lang="it-IT" sz="5400" b="1" dirty="0">
                <a:solidFill>
                  <a:schemeClr val="accent1">
                    <a:lumMod val="75000"/>
                  </a:schemeClr>
                </a:solidFill>
              </a:rPr>
              <a:t>SEX </a:t>
            </a:r>
            <a:r>
              <a:rPr lang="it-IT" sz="5400" b="1" dirty="0" err="1">
                <a:solidFill>
                  <a:schemeClr val="accent1">
                    <a:lumMod val="75000"/>
                  </a:schemeClr>
                </a:solidFill>
              </a:rPr>
              <a:t>Workers</a:t>
            </a:r>
            <a:endParaRPr lang="it-IT" sz="5400" b="1" dirty="0">
              <a:solidFill>
                <a:schemeClr val="accent1">
                  <a:lumMod val="75000"/>
                </a:schemeClr>
              </a:solidFill>
            </a:endParaRPr>
          </a:p>
        </p:txBody>
      </p:sp>
      <p:sp>
        <p:nvSpPr>
          <p:cNvPr id="3" name="Segnaposto contenuto 2"/>
          <p:cNvSpPr>
            <a:spLocks noGrp="1"/>
          </p:cNvSpPr>
          <p:nvPr>
            <p:ph idx="1"/>
          </p:nvPr>
        </p:nvSpPr>
        <p:spPr>
          <a:xfrm>
            <a:off x="838200" y="2110633"/>
            <a:ext cx="6168241" cy="3328265"/>
          </a:xfrm>
        </p:spPr>
        <p:txBody>
          <a:bodyPr>
            <a:normAutofit/>
          </a:bodyPr>
          <a:lstStyle/>
          <a:p>
            <a:r>
              <a:rPr lang="it-IT" sz="3600" b="1" dirty="0" smtClean="0">
                <a:solidFill>
                  <a:schemeClr val="accent1">
                    <a:lumMod val="75000"/>
                  </a:schemeClr>
                </a:solidFill>
              </a:rPr>
              <a:t>Espulsione da casa</a:t>
            </a:r>
          </a:p>
          <a:p>
            <a:r>
              <a:rPr lang="it-IT" sz="3600" b="1" dirty="0">
                <a:solidFill>
                  <a:schemeClr val="accent1">
                    <a:lumMod val="75000"/>
                  </a:schemeClr>
                </a:solidFill>
              </a:rPr>
              <a:t>No sbocchi </a:t>
            </a:r>
            <a:r>
              <a:rPr lang="it-IT" sz="3600" b="1" dirty="0" smtClean="0">
                <a:solidFill>
                  <a:schemeClr val="accent1">
                    <a:lumMod val="75000"/>
                  </a:schemeClr>
                </a:solidFill>
              </a:rPr>
              <a:t>lavorativi</a:t>
            </a:r>
          </a:p>
          <a:p>
            <a:r>
              <a:rPr lang="it-IT" sz="3600" b="1" dirty="0" smtClean="0">
                <a:solidFill>
                  <a:schemeClr val="accent1">
                    <a:lumMod val="75000"/>
                  </a:schemeClr>
                </a:solidFill>
              </a:rPr>
              <a:t>Pagarsi il doping/ormoni/psicoterapie</a:t>
            </a:r>
          </a:p>
          <a:p>
            <a:r>
              <a:rPr lang="it-IT" sz="3600" b="1" dirty="0" smtClean="0">
                <a:solidFill>
                  <a:schemeClr val="accent1">
                    <a:lumMod val="75000"/>
                  </a:schemeClr>
                </a:solidFill>
              </a:rPr>
              <a:t>Esose operazioni chirurgiche</a:t>
            </a:r>
          </a:p>
          <a:p>
            <a:pPr marL="0" indent="0">
              <a:buNone/>
            </a:pPr>
            <a:endParaRPr lang="it-IT"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85216" y="598942"/>
            <a:ext cx="4071813" cy="6113833"/>
          </a:xfrm>
          <a:prstGeom prst="rect">
            <a:avLst/>
          </a:prstGeom>
        </p:spPr>
      </p:pic>
    </p:spTree>
    <p:extLst>
      <p:ext uri="{BB962C8B-B14F-4D97-AF65-F5344CB8AC3E}">
        <p14:creationId xmlns:p14="http://schemas.microsoft.com/office/powerpoint/2010/main" val="493132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a:picLocks noChangeAspect="1"/>
          </p:cNvPicPr>
          <p:nvPr/>
        </p:nvPicPr>
        <p:blipFill>
          <a:blip r:embed="rId3"/>
          <a:stretch>
            <a:fillRect/>
          </a:stretch>
        </p:blipFill>
        <p:spPr>
          <a:xfrm>
            <a:off x="1235034" y="1840606"/>
            <a:ext cx="9751824" cy="4767050"/>
          </a:xfrm>
          <a:prstGeom prst="rect">
            <a:avLst/>
          </a:prstGeom>
        </p:spPr>
      </p:pic>
      <p:sp>
        <p:nvSpPr>
          <p:cNvPr id="3" name="CasellaDiTesto 2"/>
          <p:cNvSpPr txBox="1"/>
          <p:nvPr/>
        </p:nvSpPr>
        <p:spPr>
          <a:xfrm>
            <a:off x="2736301" y="1255831"/>
            <a:ext cx="6749289" cy="584775"/>
          </a:xfrm>
          <a:prstGeom prst="rect">
            <a:avLst/>
          </a:prstGeom>
          <a:noFill/>
        </p:spPr>
        <p:txBody>
          <a:bodyPr wrap="square" rtlCol="0">
            <a:spAutoFit/>
          </a:bodyPr>
          <a:lstStyle/>
          <a:p>
            <a:r>
              <a:rPr lang="it-IT" sz="3200" dirty="0">
                <a:solidFill>
                  <a:schemeClr val="accent1">
                    <a:lumMod val="75000"/>
                  </a:schemeClr>
                </a:solidFill>
              </a:rPr>
              <a:t>Maggiore povertà delle persone LGBTI</a:t>
            </a:r>
          </a:p>
        </p:txBody>
      </p:sp>
      <p:sp>
        <p:nvSpPr>
          <p:cNvPr id="5" name="Titolo 1"/>
          <p:cNvSpPr txBox="1">
            <a:spLocks/>
          </p:cNvSpPr>
          <p:nvPr/>
        </p:nvSpPr>
        <p:spPr>
          <a:xfrm>
            <a:off x="2940132" y="0"/>
            <a:ext cx="5562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t-IT" b="1" dirty="0" smtClean="0">
                <a:solidFill>
                  <a:schemeClr val="accent1">
                    <a:lumMod val="75000"/>
                  </a:schemeClr>
                </a:solidFill>
              </a:rPr>
              <a:t>SEX </a:t>
            </a:r>
            <a:r>
              <a:rPr lang="it-IT" b="1" dirty="0" err="1" smtClean="0">
                <a:solidFill>
                  <a:schemeClr val="accent1">
                    <a:lumMod val="75000"/>
                  </a:schemeClr>
                </a:solidFill>
              </a:rPr>
              <a:t>Workers</a:t>
            </a:r>
            <a:endParaRPr lang="it-IT" b="1" dirty="0">
              <a:solidFill>
                <a:schemeClr val="accent1">
                  <a:lumMod val="75000"/>
                </a:schemeClr>
              </a:solidFill>
            </a:endParaRPr>
          </a:p>
        </p:txBody>
      </p:sp>
    </p:spTree>
    <p:extLst>
      <p:ext uri="{BB962C8B-B14F-4D97-AF65-F5344CB8AC3E}">
        <p14:creationId xmlns:p14="http://schemas.microsoft.com/office/powerpoint/2010/main" val="3807369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897579" y="151369"/>
            <a:ext cx="6032665" cy="1325563"/>
          </a:xfrm>
        </p:spPr>
        <p:txBody>
          <a:bodyPr>
            <a:noAutofit/>
          </a:bodyPr>
          <a:lstStyle/>
          <a:p>
            <a:pPr algn="ctr"/>
            <a:r>
              <a:rPr lang="it-IT" sz="5400" b="1" dirty="0" smtClean="0">
                <a:solidFill>
                  <a:schemeClr val="accent1">
                    <a:lumMod val="75000"/>
                  </a:schemeClr>
                </a:solidFill>
              </a:rPr>
              <a:t>SEX </a:t>
            </a:r>
            <a:r>
              <a:rPr lang="it-IT" sz="5400" b="1" dirty="0" err="1" smtClean="0">
                <a:solidFill>
                  <a:schemeClr val="accent1">
                    <a:lumMod val="75000"/>
                  </a:schemeClr>
                </a:solidFill>
              </a:rPr>
              <a:t>Workers</a:t>
            </a:r>
            <a:endParaRPr lang="it-IT" sz="5400" b="1" dirty="0">
              <a:solidFill>
                <a:schemeClr val="accent1">
                  <a:lumMod val="75000"/>
                </a:schemeClr>
              </a:solidFill>
            </a:endParaRPr>
          </a:p>
        </p:txBody>
      </p:sp>
      <p:sp>
        <p:nvSpPr>
          <p:cNvPr id="3" name="Segnaposto contenuto 2"/>
          <p:cNvSpPr>
            <a:spLocks noGrp="1"/>
          </p:cNvSpPr>
          <p:nvPr>
            <p:ph idx="1"/>
          </p:nvPr>
        </p:nvSpPr>
        <p:spPr>
          <a:xfrm>
            <a:off x="398812" y="1246909"/>
            <a:ext cx="11524013" cy="5450773"/>
          </a:xfrm>
        </p:spPr>
        <p:txBody>
          <a:bodyPr>
            <a:normAutofit fontScale="92500" lnSpcReduction="10000"/>
          </a:bodyPr>
          <a:lstStyle/>
          <a:p>
            <a:pPr marL="0" indent="0">
              <a:buNone/>
            </a:pPr>
            <a:r>
              <a:rPr lang="it-IT" dirty="0"/>
              <a:t>T</a:t>
            </a:r>
            <a:r>
              <a:rPr lang="it-IT" dirty="0" smtClean="0"/>
              <a:t>ermine inglese, entrato </a:t>
            </a:r>
            <a:r>
              <a:rPr lang="it-IT" dirty="0"/>
              <a:t>nell’uso </a:t>
            </a:r>
            <a:r>
              <a:rPr lang="it-IT" dirty="0" smtClean="0"/>
              <a:t>italiano, </a:t>
            </a:r>
            <a:r>
              <a:rPr lang="it-IT" dirty="0"/>
              <a:t>che </a:t>
            </a:r>
            <a:r>
              <a:rPr lang="it-IT" dirty="0" smtClean="0"/>
              <a:t>afferma </a:t>
            </a:r>
            <a:r>
              <a:rPr lang="it-IT" dirty="0"/>
              <a:t>i diritti delle lavoratrici e delle lavoratori del sesso, </a:t>
            </a:r>
            <a:r>
              <a:rPr lang="it-IT" dirty="0" smtClean="0"/>
              <a:t>attraverso </a:t>
            </a:r>
            <a:r>
              <a:rPr lang="it-IT" dirty="0"/>
              <a:t>il </a:t>
            </a:r>
          </a:p>
          <a:p>
            <a:pPr marL="0" indent="0">
              <a:buNone/>
            </a:pPr>
            <a:r>
              <a:rPr lang="it-IT" b="1" i="1" dirty="0" smtClean="0">
                <a:solidFill>
                  <a:schemeClr val="accent1">
                    <a:lumMod val="75000"/>
                  </a:schemeClr>
                </a:solidFill>
              </a:rPr>
              <a:t>«Sex </a:t>
            </a:r>
            <a:r>
              <a:rPr lang="it-IT" b="1" i="1" dirty="0" err="1">
                <a:solidFill>
                  <a:schemeClr val="accent1">
                    <a:lumMod val="75000"/>
                  </a:schemeClr>
                </a:solidFill>
              </a:rPr>
              <a:t>Workers</a:t>
            </a:r>
            <a:r>
              <a:rPr lang="it-IT" b="1" i="1" dirty="0">
                <a:solidFill>
                  <a:schemeClr val="accent1">
                    <a:lumMod val="75000"/>
                  </a:schemeClr>
                </a:solidFill>
              </a:rPr>
              <a:t> in </a:t>
            </a:r>
            <a:r>
              <a:rPr lang="it-IT" b="1" i="1" dirty="0" smtClean="0">
                <a:solidFill>
                  <a:schemeClr val="accent1">
                    <a:lumMod val="75000"/>
                  </a:schemeClr>
                </a:solidFill>
              </a:rPr>
              <a:t>Europe: </a:t>
            </a:r>
            <a:r>
              <a:rPr lang="it-IT" b="1" i="1" dirty="0">
                <a:solidFill>
                  <a:schemeClr val="accent1">
                    <a:lumMod val="75000"/>
                  </a:schemeClr>
                </a:solidFill>
              </a:rPr>
              <a:t>Manifesto</a:t>
            </a:r>
            <a:r>
              <a:rPr lang="it-IT" b="1" dirty="0">
                <a:solidFill>
                  <a:schemeClr val="accent1">
                    <a:lumMod val="75000"/>
                  </a:schemeClr>
                </a:solidFill>
              </a:rPr>
              <a:t> e </a:t>
            </a:r>
            <a:r>
              <a:rPr lang="it-IT" b="1" i="1" dirty="0" smtClean="0">
                <a:solidFill>
                  <a:schemeClr val="accent1">
                    <a:lumMod val="75000"/>
                  </a:schemeClr>
                </a:solidFill>
              </a:rPr>
              <a:t>Dichiarazione </a:t>
            </a:r>
            <a:r>
              <a:rPr lang="it-IT" b="1" i="1" dirty="0">
                <a:solidFill>
                  <a:schemeClr val="accent1">
                    <a:lumMod val="75000"/>
                  </a:schemeClr>
                </a:solidFill>
              </a:rPr>
              <a:t>dei diritti delle/i </a:t>
            </a:r>
            <a:r>
              <a:rPr lang="it-IT" b="1" i="1" dirty="0" smtClean="0">
                <a:solidFill>
                  <a:schemeClr val="accent1">
                    <a:lumMod val="75000"/>
                  </a:schemeClr>
                </a:solidFill>
              </a:rPr>
              <a:t>Sex </a:t>
            </a:r>
            <a:r>
              <a:rPr lang="it-IT" b="1" i="1" dirty="0" err="1" smtClean="0">
                <a:solidFill>
                  <a:schemeClr val="accent1">
                    <a:lumMod val="75000"/>
                  </a:schemeClr>
                </a:solidFill>
              </a:rPr>
              <a:t>Workers</a:t>
            </a:r>
            <a:r>
              <a:rPr lang="it-IT" b="1" i="1" dirty="0" smtClean="0">
                <a:solidFill>
                  <a:schemeClr val="accent1">
                    <a:lumMod val="75000"/>
                  </a:schemeClr>
                </a:solidFill>
              </a:rPr>
              <a:t> </a:t>
            </a:r>
            <a:r>
              <a:rPr lang="it-IT" b="1" i="1" dirty="0">
                <a:solidFill>
                  <a:schemeClr val="accent1">
                    <a:lumMod val="75000"/>
                  </a:schemeClr>
                </a:solidFill>
              </a:rPr>
              <a:t>in </a:t>
            </a:r>
            <a:r>
              <a:rPr lang="it-IT" b="1" i="1" dirty="0" smtClean="0">
                <a:solidFill>
                  <a:schemeClr val="accent1">
                    <a:lumMod val="75000"/>
                  </a:schemeClr>
                </a:solidFill>
              </a:rPr>
              <a:t>Europa»</a:t>
            </a:r>
            <a:r>
              <a:rPr lang="it-IT" b="1" dirty="0">
                <a:solidFill>
                  <a:schemeClr val="accent1">
                    <a:lumMod val="75000"/>
                  </a:schemeClr>
                </a:solidFill>
              </a:rPr>
              <a:t> </a:t>
            </a:r>
            <a:r>
              <a:rPr lang="it-IT" dirty="0" smtClean="0"/>
              <a:t>(Bruxelles, 2005) ratificato da </a:t>
            </a:r>
            <a:r>
              <a:rPr lang="it-IT" dirty="0"/>
              <a:t>rappresentanti di organizzazioni di 30 </a:t>
            </a:r>
            <a:r>
              <a:rPr lang="it-IT" dirty="0" smtClean="0"/>
              <a:t>paesi, in </a:t>
            </a:r>
            <a:r>
              <a:rPr lang="it-IT" dirty="0"/>
              <a:t>seguito alla crescita di consapevolezza rispetto all’azione dei movimenti transnazionali per i </a:t>
            </a:r>
            <a:r>
              <a:rPr lang="it-IT" dirty="0" smtClean="0"/>
              <a:t>diritti di lavoratrici e lavoratori del sesso. </a:t>
            </a:r>
          </a:p>
          <a:p>
            <a:r>
              <a:rPr lang="it-IT" dirty="0"/>
              <a:t> </a:t>
            </a:r>
            <a:r>
              <a:rPr lang="it-IT" dirty="0"/>
              <a:t>N</a:t>
            </a:r>
            <a:r>
              <a:rPr lang="it-IT" dirty="0" smtClean="0"/>
              <a:t>on </a:t>
            </a:r>
            <a:r>
              <a:rPr lang="it-IT" dirty="0"/>
              <a:t>stigmatizzante, privo della caratterizzazione negative dei termini puttana o prostituta. </a:t>
            </a:r>
            <a:endParaRPr lang="it-IT" dirty="0"/>
          </a:p>
          <a:p>
            <a:r>
              <a:rPr lang="it-IT" dirty="0"/>
              <a:t>V</a:t>
            </a:r>
            <a:r>
              <a:rPr lang="it-IT" dirty="0" smtClean="0"/>
              <a:t>eicolare </a:t>
            </a:r>
            <a:r>
              <a:rPr lang="it-IT" dirty="0"/>
              <a:t>l’idea di una professionalità del lavoro </a:t>
            </a:r>
            <a:endParaRPr lang="it-IT" dirty="0" smtClean="0"/>
          </a:p>
          <a:p>
            <a:pPr marL="0" indent="0">
              <a:buNone/>
            </a:pPr>
            <a:r>
              <a:rPr lang="it-IT" dirty="0" smtClean="0"/>
              <a:t>sessuale</a:t>
            </a:r>
            <a:r>
              <a:rPr lang="it-IT" dirty="0"/>
              <a:t>, contro la </a:t>
            </a:r>
            <a:r>
              <a:rPr lang="it-IT" dirty="0" err="1"/>
              <a:t>svalorizzazione</a:t>
            </a:r>
            <a:r>
              <a:rPr lang="it-IT" dirty="0"/>
              <a:t> compiuta da gran </a:t>
            </a:r>
            <a:endParaRPr lang="it-IT" dirty="0" smtClean="0"/>
          </a:p>
          <a:p>
            <a:pPr marL="0" indent="0">
              <a:buNone/>
            </a:pPr>
            <a:r>
              <a:rPr lang="it-IT" dirty="0" smtClean="0"/>
              <a:t>parte </a:t>
            </a:r>
            <a:r>
              <a:rPr lang="it-IT" dirty="0"/>
              <a:t>della </a:t>
            </a:r>
            <a:r>
              <a:rPr lang="it-IT" dirty="0" smtClean="0"/>
              <a:t>società.</a:t>
            </a:r>
            <a:endParaRPr lang="it-IT" dirty="0"/>
          </a:p>
          <a:p>
            <a:r>
              <a:rPr lang="it-IT" dirty="0" smtClean="0"/>
              <a:t>Compare, oggi, </a:t>
            </a:r>
            <a:r>
              <a:rPr lang="it-IT" dirty="0"/>
              <a:t>in tutti i </a:t>
            </a:r>
            <a:r>
              <a:rPr lang="it-IT" dirty="0" smtClean="0"/>
              <a:t>documenti istituzionali.</a:t>
            </a:r>
          </a:p>
          <a:p>
            <a:pPr marL="0" indent="0">
              <a:buNone/>
            </a:pPr>
            <a:r>
              <a:rPr lang="it-IT" sz="1900" b="1" dirty="0" smtClean="0"/>
              <a:t>www.parlarecivile.it</a:t>
            </a:r>
            <a:endParaRPr lang="it-IT" sz="1900" b="1" dirty="0"/>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7986" y="4251366"/>
            <a:ext cx="4634014" cy="2606633"/>
          </a:xfrm>
          <a:prstGeom prst="rect">
            <a:avLst/>
          </a:prstGeom>
        </p:spPr>
      </p:pic>
    </p:spTree>
    <p:extLst>
      <p:ext uri="{BB962C8B-B14F-4D97-AF65-F5344CB8AC3E}">
        <p14:creationId xmlns:p14="http://schemas.microsoft.com/office/powerpoint/2010/main" val="2187463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1254738" y="4286595"/>
            <a:ext cx="9144000" cy="1180407"/>
          </a:xfrm>
        </p:spPr>
        <p:txBody>
          <a:bodyPr>
            <a:normAutofit fontScale="90000"/>
          </a:bodyPr>
          <a:lstStyle/>
          <a:p>
            <a:r>
              <a:rPr lang="it-IT" sz="4000" b="1" dirty="0" smtClean="0"/>
              <a:t>Progetto Formativo Obbligatorio a Distanza</a:t>
            </a:r>
            <a:br>
              <a:rPr lang="it-IT" sz="4000" b="1" dirty="0" smtClean="0"/>
            </a:br>
            <a:r>
              <a:rPr lang="it-IT" sz="1400" dirty="0"/>
              <a:t/>
            </a:r>
            <a:br>
              <a:rPr lang="it-IT" sz="1400" dirty="0"/>
            </a:br>
            <a:r>
              <a:rPr lang="it-IT" b="1" dirty="0">
                <a:solidFill>
                  <a:srgbClr val="FFFF00"/>
                </a:solidFill>
              </a:rPr>
              <a:t>MEDICINA DI GENERE LGBTI</a:t>
            </a:r>
            <a:r>
              <a:rPr lang="it-IT" b="1" dirty="0">
                <a:solidFill>
                  <a:schemeClr val="accent2">
                    <a:lumMod val="75000"/>
                  </a:schemeClr>
                </a:solidFill>
              </a:rPr>
              <a:t/>
            </a:r>
            <a:br>
              <a:rPr lang="it-IT" b="1" dirty="0">
                <a:solidFill>
                  <a:schemeClr val="accent2">
                    <a:lumMod val="75000"/>
                  </a:schemeClr>
                </a:solidFill>
              </a:rPr>
            </a:br>
            <a:r>
              <a:rPr lang="it-IT" sz="1400" b="1" dirty="0" smtClean="0"/>
              <a:t> </a:t>
            </a:r>
            <a:endParaRPr lang="it-IT" sz="1400" b="1" dirty="0"/>
          </a:p>
        </p:txBody>
      </p:sp>
      <p:pic>
        <p:nvPicPr>
          <p:cNvPr id="4" name="Immagin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4826" y="386402"/>
            <a:ext cx="5202259" cy="2051998"/>
          </a:xfrm>
          <a:prstGeom prst="rect">
            <a:avLst/>
          </a:prstGeom>
        </p:spPr>
      </p:pic>
      <p:pic>
        <p:nvPicPr>
          <p:cNvPr id="5" name="object 40"/>
          <p:cNvPicPr/>
          <p:nvPr/>
        </p:nvPicPr>
        <p:blipFill>
          <a:blip r:embed="rId4" cstate="print"/>
          <a:stretch>
            <a:fillRect/>
          </a:stretch>
        </p:blipFill>
        <p:spPr>
          <a:xfrm>
            <a:off x="7437120" y="300088"/>
            <a:ext cx="4338275" cy="2138312"/>
          </a:xfrm>
          <a:prstGeom prst="rect">
            <a:avLst/>
          </a:prstGeom>
        </p:spPr>
      </p:pic>
    </p:spTree>
    <p:extLst>
      <p:ext uri="{BB962C8B-B14F-4D97-AF65-F5344CB8AC3E}">
        <p14:creationId xmlns:p14="http://schemas.microsoft.com/office/powerpoint/2010/main" val="318360573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2580</TotalTime>
  <Words>182</Words>
  <Application>Microsoft Office PowerPoint</Application>
  <PresentationFormat>Widescreen</PresentationFormat>
  <Paragraphs>38</Paragraphs>
  <Slides>8</Slides>
  <Notes>2</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8</vt:i4>
      </vt:variant>
    </vt:vector>
  </HeadingPairs>
  <TitlesOfParts>
    <vt:vector size="12" baseType="lpstr">
      <vt:lpstr>Arial</vt:lpstr>
      <vt:lpstr>Calibri</vt:lpstr>
      <vt:lpstr>Calibri Light</vt:lpstr>
      <vt:lpstr>Tema di Office</vt:lpstr>
      <vt:lpstr>Progetto Formativo Obbligatorio a Distanza   MEDICINA DI GENERE LGBTI 1° LIVELLO - PARTE SECONDA   7 Aprile 2022 </vt:lpstr>
      <vt:lpstr>Presentazione standard di PowerPoint</vt:lpstr>
      <vt:lpstr>Presentazione standard di PowerPoint</vt:lpstr>
      <vt:lpstr>Presentazione standard di PowerPoint</vt:lpstr>
      <vt:lpstr>SEX Workers</vt:lpstr>
      <vt:lpstr>Presentazione standard di PowerPoint</vt:lpstr>
      <vt:lpstr>SEX Workers</vt:lpstr>
      <vt:lpstr>Progetto Formativo Obbligatorio a Distanza  MEDICINA DI GENERE LGBTI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Manlio Converti</dc:creator>
  <cp:lastModifiedBy>salvatore carino</cp:lastModifiedBy>
  <cp:revision>69</cp:revision>
  <dcterms:created xsi:type="dcterms:W3CDTF">2022-01-31T08:11:25Z</dcterms:created>
  <dcterms:modified xsi:type="dcterms:W3CDTF">2022-04-07T09:30:54Z</dcterms:modified>
</cp:coreProperties>
</file>